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</p:sldMasterIdLst>
  <p:notesMasterIdLst>
    <p:notesMasterId r:id="rId14"/>
  </p:notesMasterIdLst>
  <p:sldIdLst>
    <p:sldId id="271" r:id="rId2"/>
    <p:sldId id="273" r:id="rId3"/>
    <p:sldId id="275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63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1CA"/>
    <a:srgbClr val="3D3D3D"/>
    <a:srgbClr val="D12C1C"/>
    <a:srgbClr val="C51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4"/>
    <p:restoredTop sz="94810"/>
  </p:normalViewPr>
  <p:slideViewPr>
    <p:cSldViewPr snapToGrid="0">
      <p:cViewPr>
        <p:scale>
          <a:sx n="61" d="100"/>
          <a:sy n="61" d="100"/>
        </p:scale>
        <p:origin x="168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8D461-5B99-0B49-BDA2-27F9E2B88B9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11AC5D-4600-A44B-BD04-73708D728628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State</a:t>
          </a:r>
        </a:p>
      </dgm:t>
    </dgm:pt>
    <dgm:pt modelId="{63BC509F-F934-0144-B82B-933BCFB072A5}" type="parTrans" cxnId="{F6E8B4BB-D395-0E49-B646-CE81DCA53525}">
      <dgm:prSet/>
      <dgm:spPr/>
      <dgm:t>
        <a:bodyPr/>
        <a:lstStyle/>
        <a:p>
          <a:endParaRPr lang="de-DE"/>
        </a:p>
      </dgm:t>
    </dgm:pt>
    <dgm:pt modelId="{4E501A85-83F6-994A-A9DA-7D907372ACFB}" type="sibTrans" cxnId="{F6E8B4BB-D395-0E49-B646-CE81DCA53525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F832FE29-1F75-5F4F-8219-7E8C0B0B6C54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Action</a:t>
          </a:r>
        </a:p>
      </dgm:t>
    </dgm:pt>
    <dgm:pt modelId="{459316D0-469A-C543-BEE9-D2FDD4984170}" type="parTrans" cxnId="{21B76F17-6A34-3344-AD88-7FD97CD2D33E}">
      <dgm:prSet/>
      <dgm:spPr/>
      <dgm:t>
        <a:bodyPr/>
        <a:lstStyle/>
        <a:p>
          <a:endParaRPr lang="de-DE"/>
        </a:p>
      </dgm:t>
    </dgm:pt>
    <dgm:pt modelId="{F17555CF-8AD2-CC4E-A880-8F4330D02342}" type="sibTrans" cxnId="{21B76F17-6A34-3344-AD88-7FD97CD2D33E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0653FFB7-8625-254E-A844-8F09ABFAF1DA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/>
            <a:t>Next State</a:t>
          </a:r>
        </a:p>
      </dgm:t>
    </dgm:pt>
    <dgm:pt modelId="{296855E9-DA70-5342-9BAB-0FCC4754829D}" type="parTrans" cxnId="{D9CB1269-1D9B-B347-95F5-D0D653DCF703}">
      <dgm:prSet/>
      <dgm:spPr/>
      <dgm:t>
        <a:bodyPr/>
        <a:lstStyle/>
        <a:p>
          <a:endParaRPr lang="de-DE"/>
        </a:p>
      </dgm:t>
    </dgm:pt>
    <dgm:pt modelId="{6698BE35-044C-4C45-9F29-2058C5AF9049}" type="sibTrans" cxnId="{D9CB1269-1D9B-B347-95F5-D0D653DCF703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1EAA5455-83B2-B14B-84D7-20633CE50219}">
      <dgm:prSet phldrT="[Text]"/>
      <dgm:spPr>
        <a:solidFill>
          <a:srgbClr val="4DC1CA"/>
        </a:solidFill>
      </dgm:spPr>
      <dgm:t>
        <a:bodyPr/>
        <a:lstStyle/>
        <a:p>
          <a:r>
            <a:rPr lang="de-DE" dirty="0" err="1"/>
            <a:t>Reward</a:t>
          </a:r>
          <a:endParaRPr lang="de-DE" dirty="0"/>
        </a:p>
      </dgm:t>
    </dgm:pt>
    <dgm:pt modelId="{4C208582-FF8D-A348-A097-85A3DA305EB5}" type="parTrans" cxnId="{0C5752B1-421D-F74D-941C-197B8D59F9EB}">
      <dgm:prSet/>
      <dgm:spPr/>
      <dgm:t>
        <a:bodyPr/>
        <a:lstStyle/>
        <a:p>
          <a:endParaRPr lang="de-DE"/>
        </a:p>
      </dgm:t>
    </dgm:pt>
    <dgm:pt modelId="{81D6EEE1-3040-7942-B5FF-C1423A8610D5}" type="sibTrans" cxnId="{0C5752B1-421D-F74D-941C-197B8D59F9EB}">
      <dgm:prSet/>
      <dgm:spPr>
        <a:solidFill>
          <a:srgbClr val="4DC1CA">
            <a:alpha val="70000"/>
          </a:srgbClr>
        </a:solidFill>
      </dgm:spPr>
      <dgm:t>
        <a:bodyPr/>
        <a:lstStyle/>
        <a:p>
          <a:endParaRPr lang="de-DE"/>
        </a:p>
      </dgm:t>
    </dgm:pt>
    <dgm:pt modelId="{A8022C6A-389B-6F4B-AA1F-F4D103EF9305}" type="pres">
      <dgm:prSet presAssocID="{EDE8D461-5B99-0B49-BDA2-27F9E2B88B9A}" presName="cycle" presStyleCnt="0">
        <dgm:presLayoutVars>
          <dgm:dir/>
          <dgm:resizeHandles val="exact"/>
        </dgm:presLayoutVars>
      </dgm:prSet>
      <dgm:spPr/>
    </dgm:pt>
    <dgm:pt modelId="{E64BA256-EC11-6F41-9117-58F1FD413EA0}" type="pres">
      <dgm:prSet presAssocID="{D011AC5D-4600-A44B-BD04-73708D728628}" presName="node" presStyleLbl="node1" presStyleIdx="0" presStyleCnt="4">
        <dgm:presLayoutVars>
          <dgm:bulletEnabled val="1"/>
        </dgm:presLayoutVars>
      </dgm:prSet>
      <dgm:spPr/>
    </dgm:pt>
    <dgm:pt modelId="{E4638B76-0CF1-B840-AC7A-ED221332543C}" type="pres">
      <dgm:prSet presAssocID="{D011AC5D-4600-A44B-BD04-73708D728628}" presName="spNode" presStyleCnt="0"/>
      <dgm:spPr/>
    </dgm:pt>
    <dgm:pt modelId="{A5BB059B-449E-4B44-A1F2-A2236A0250E7}" type="pres">
      <dgm:prSet presAssocID="{4E501A85-83F6-994A-A9DA-7D907372ACFB}" presName="sibTrans" presStyleLbl="sibTrans1D1" presStyleIdx="0" presStyleCnt="4"/>
      <dgm:spPr/>
    </dgm:pt>
    <dgm:pt modelId="{178BDBA9-D63B-6F49-8E27-FCB7C296BCAA}" type="pres">
      <dgm:prSet presAssocID="{F832FE29-1F75-5F4F-8219-7E8C0B0B6C54}" presName="node" presStyleLbl="node1" presStyleIdx="1" presStyleCnt="4">
        <dgm:presLayoutVars>
          <dgm:bulletEnabled val="1"/>
        </dgm:presLayoutVars>
      </dgm:prSet>
      <dgm:spPr/>
    </dgm:pt>
    <dgm:pt modelId="{4DECFF6A-3B86-7D49-A7F5-40821B84953C}" type="pres">
      <dgm:prSet presAssocID="{F832FE29-1F75-5F4F-8219-7E8C0B0B6C54}" presName="spNode" presStyleCnt="0"/>
      <dgm:spPr/>
    </dgm:pt>
    <dgm:pt modelId="{6E8ED5A5-00F7-D940-B485-6F69E604CD0D}" type="pres">
      <dgm:prSet presAssocID="{F17555CF-8AD2-CC4E-A880-8F4330D02342}" presName="sibTrans" presStyleLbl="sibTrans1D1" presStyleIdx="1" presStyleCnt="4"/>
      <dgm:spPr/>
    </dgm:pt>
    <dgm:pt modelId="{F7983A40-DAAD-DC47-B48D-3E55F28E783D}" type="pres">
      <dgm:prSet presAssocID="{1EAA5455-83B2-B14B-84D7-20633CE50219}" presName="node" presStyleLbl="node1" presStyleIdx="2" presStyleCnt="4">
        <dgm:presLayoutVars>
          <dgm:bulletEnabled val="1"/>
        </dgm:presLayoutVars>
      </dgm:prSet>
      <dgm:spPr/>
    </dgm:pt>
    <dgm:pt modelId="{5561425E-D7B8-AB44-85CA-81E9EC8E43CF}" type="pres">
      <dgm:prSet presAssocID="{1EAA5455-83B2-B14B-84D7-20633CE50219}" presName="spNode" presStyleCnt="0"/>
      <dgm:spPr/>
    </dgm:pt>
    <dgm:pt modelId="{6D791928-C6B8-514E-8043-506F0F65E5BF}" type="pres">
      <dgm:prSet presAssocID="{81D6EEE1-3040-7942-B5FF-C1423A8610D5}" presName="sibTrans" presStyleLbl="sibTrans1D1" presStyleIdx="2" presStyleCnt="4"/>
      <dgm:spPr/>
    </dgm:pt>
    <dgm:pt modelId="{A2BC7E64-DD7D-5249-9327-69CE85FB58E9}" type="pres">
      <dgm:prSet presAssocID="{0653FFB7-8625-254E-A844-8F09ABFAF1DA}" presName="node" presStyleLbl="node1" presStyleIdx="3" presStyleCnt="4">
        <dgm:presLayoutVars>
          <dgm:bulletEnabled val="1"/>
        </dgm:presLayoutVars>
      </dgm:prSet>
      <dgm:spPr/>
    </dgm:pt>
    <dgm:pt modelId="{F3A27C96-5661-4A48-B0AE-A509585F9391}" type="pres">
      <dgm:prSet presAssocID="{0653FFB7-8625-254E-A844-8F09ABFAF1DA}" presName="spNode" presStyleCnt="0"/>
      <dgm:spPr/>
    </dgm:pt>
    <dgm:pt modelId="{7BEF99C5-7B95-D147-9E22-A5A0DDF95670}" type="pres">
      <dgm:prSet presAssocID="{6698BE35-044C-4C45-9F29-2058C5AF9049}" presName="sibTrans" presStyleLbl="sibTrans1D1" presStyleIdx="3" presStyleCnt="4"/>
      <dgm:spPr/>
    </dgm:pt>
  </dgm:ptLst>
  <dgm:cxnLst>
    <dgm:cxn modelId="{E672370C-A62A-A544-B087-840E8EA1E387}" type="presOf" srcId="{1EAA5455-83B2-B14B-84D7-20633CE50219}" destId="{F7983A40-DAAD-DC47-B48D-3E55F28E783D}" srcOrd="0" destOrd="0" presId="urn:microsoft.com/office/officeart/2005/8/layout/cycle6"/>
    <dgm:cxn modelId="{21B76F17-6A34-3344-AD88-7FD97CD2D33E}" srcId="{EDE8D461-5B99-0B49-BDA2-27F9E2B88B9A}" destId="{F832FE29-1F75-5F4F-8219-7E8C0B0B6C54}" srcOrd="1" destOrd="0" parTransId="{459316D0-469A-C543-BEE9-D2FDD4984170}" sibTransId="{F17555CF-8AD2-CC4E-A880-8F4330D02342}"/>
    <dgm:cxn modelId="{B40CB639-56BC-D148-9C54-1621C8A6DC41}" type="presOf" srcId="{0653FFB7-8625-254E-A844-8F09ABFAF1DA}" destId="{A2BC7E64-DD7D-5249-9327-69CE85FB58E9}" srcOrd="0" destOrd="0" presId="urn:microsoft.com/office/officeart/2005/8/layout/cycle6"/>
    <dgm:cxn modelId="{29CD195C-1C4F-8A4B-B134-B7873834EC5C}" type="presOf" srcId="{6698BE35-044C-4C45-9F29-2058C5AF9049}" destId="{7BEF99C5-7B95-D147-9E22-A5A0DDF95670}" srcOrd="0" destOrd="0" presId="urn:microsoft.com/office/officeart/2005/8/layout/cycle6"/>
    <dgm:cxn modelId="{D9CB1269-1D9B-B347-95F5-D0D653DCF703}" srcId="{EDE8D461-5B99-0B49-BDA2-27F9E2B88B9A}" destId="{0653FFB7-8625-254E-A844-8F09ABFAF1DA}" srcOrd="3" destOrd="0" parTransId="{296855E9-DA70-5342-9BAB-0FCC4754829D}" sibTransId="{6698BE35-044C-4C45-9F29-2058C5AF9049}"/>
    <dgm:cxn modelId="{90CA2A7A-52B8-4143-9578-F51C1D0784EC}" type="presOf" srcId="{EDE8D461-5B99-0B49-BDA2-27F9E2B88B9A}" destId="{A8022C6A-389B-6F4B-AA1F-F4D103EF9305}" srcOrd="0" destOrd="0" presId="urn:microsoft.com/office/officeart/2005/8/layout/cycle6"/>
    <dgm:cxn modelId="{9F1D157C-8C61-DB4A-9583-302ED2263911}" type="presOf" srcId="{F17555CF-8AD2-CC4E-A880-8F4330D02342}" destId="{6E8ED5A5-00F7-D940-B485-6F69E604CD0D}" srcOrd="0" destOrd="0" presId="urn:microsoft.com/office/officeart/2005/8/layout/cycle6"/>
    <dgm:cxn modelId="{85753C92-E1DF-A945-B702-ECC4E05A46BD}" type="presOf" srcId="{F832FE29-1F75-5F4F-8219-7E8C0B0B6C54}" destId="{178BDBA9-D63B-6F49-8E27-FCB7C296BCAA}" srcOrd="0" destOrd="0" presId="urn:microsoft.com/office/officeart/2005/8/layout/cycle6"/>
    <dgm:cxn modelId="{0C5752B1-421D-F74D-941C-197B8D59F9EB}" srcId="{EDE8D461-5B99-0B49-BDA2-27F9E2B88B9A}" destId="{1EAA5455-83B2-B14B-84D7-20633CE50219}" srcOrd="2" destOrd="0" parTransId="{4C208582-FF8D-A348-A097-85A3DA305EB5}" sibTransId="{81D6EEE1-3040-7942-B5FF-C1423A8610D5}"/>
    <dgm:cxn modelId="{E894FCB8-1D5A-0B4A-846D-2662C71F6F3B}" type="presOf" srcId="{D011AC5D-4600-A44B-BD04-73708D728628}" destId="{E64BA256-EC11-6F41-9117-58F1FD413EA0}" srcOrd="0" destOrd="0" presId="urn:microsoft.com/office/officeart/2005/8/layout/cycle6"/>
    <dgm:cxn modelId="{F6E8B4BB-D395-0E49-B646-CE81DCA53525}" srcId="{EDE8D461-5B99-0B49-BDA2-27F9E2B88B9A}" destId="{D011AC5D-4600-A44B-BD04-73708D728628}" srcOrd="0" destOrd="0" parTransId="{63BC509F-F934-0144-B82B-933BCFB072A5}" sibTransId="{4E501A85-83F6-994A-A9DA-7D907372ACFB}"/>
    <dgm:cxn modelId="{FF6B78E8-73B5-9742-8879-DD4A43EFA40C}" type="presOf" srcId="{4E501A85-83F6-994A-A9DA-7D907372ACFB}" destId="{A5BB059B-449E-4B44-A1F2-A2236A0250E7}" srcOrd="0" destOrd="0" presId="urn:microsoft.com/office/officeart/2005/8/layout/cycle6"/>
    <dgm:cxn modelId="{BBD0FCFD-72AC-254D-90F2-CFCFCCC4CA96}" type="presOf" srcId="{81D6EEE1-3040-7942-B5FF-C1423A8610D5}" destId="{6D791928-C6B8-514E-8043-506F0F65E5BF}" srcOrd="0" destOrd="0" presId="urn:microsoft.com/office/officeart/2005/8/layout/cycle6"/>
    <dgm:cxn modelId="{62C55276-543C-E848-8DBD-9447D332287F}" type="presParOf" srcId="{A8022C6A-389B-6F4B-AA1F-F4D103EF9305}" destId="{E64BA256-EC11-6F41-9117-58F1FD413EA0}" srcOrd="0" destOrd="0" presId="urn:microsoft.com/office/officeart/2005/8/layout/cycle6"/>
    <dgm:cxn modelId="{1245AEAC-073D-5547-8763-99B536404507}" type="presParOf" srcId="{A8022C6A-389B-6F4B-AA1F-F4D103EF9305}" destId="{E4638B76-0CF1-B840-AC7A-ED221332543C}" srcOrd="1" destOrd="0" presId="urn:microsoft.com/office/officeart/2005/8/layout/cycle6"/>
    <dgm:cxn modelId="{96C5C13C-8A2C-EA4F-B2EC-DEE060C94E8E}" type="presParOf" srcId="{A8022C6A-389B-6F4B-AA1F-F4D103EF9305}" destId="{A5BB059B-449E-4B44-A1F2-A2236A0250E7}" srcOrd="2" destOrd="0" presId="urn:microsoft.com/office/officeart/2005/8/layout/cycle6"/>
    <dgm:cxn modelId="{F982D958-B7F4-7948-B7F1-200FE00CF9CC}" type="presParOf" srcId="{A8022C6A-389B-6F4B-AA1F-F4D103EF9305}" destId="{178BDBA9-D63B-6F49-8E27-FCB7C296BCAA}" srcOrd="3" destOrd="0" presId="urn:microsoft.com/office/officeart/2005/8/layout/cycle6"/>
    <dgm:cxn modelId="{2E4C92C5-5616-144B-941E-D21CFB475CB5}" type="presParOf" srcId="{A8022C6A-389B-6F4B-AA1F-F4D103EF9305}" destId="{4DECFF6A-3B86-7D49-A7F5-40821B84953C}" srcOrd="4" destOrd="0" presId="urn:microsoft.com/office/officeart/2005/8/layout/cycle6"/>
    <dgm:cxn modelId="{2759B0AA-754D-4E4F-8709-14AB0CBEA522}" type="presParOf" srcId="{A8022C6A-389B-6F4B-AA1F-F4D103EF9305}" destId="{6E8ED5A5-00F7-D940-B485-6F69E604CD0D}" srcOrd="5" destOrd="0" presId="urn:microsoft.com/office/officeart/2005/8/layout/cycle6"/>
    <dgm:cxn modelId="{0B1B258C-B776-394D-853B-80EE8E8C42F1}" type="presParOf" srcId="{A8022C6A-389B-6F4B-AA1F-F4D103EF9305}" destId="{F7983A40-DAAD-DC47-B48D-3E55F28E783D}" srcOrd="6" destOrd="0" presId="urn:microsoft.com/office/officeart/2005/8/layout/cycle6"/>
    <dgm:cxn modelId="{1AB0E0F8-FA23-C842-8A7F-13A55C2B72DD}" type="presParOf" srcId="{A8022C6A-389B-6F4B-AA1F-F4D103EF9305}" destId="{5561425E-D7B8-AB44-85CA-81E9EC8E43CF}" srcOrd="7" destOrd="0" presId="urn:microsoft.com/office/officeart/2005/8/layout/cycle6"/>
    <dgm:cxn modelId="{3089301D-71FE-F64A-A728-750E9CFC3865}" type="presParOf" srcId="{A8022C6A-389B-6F4B-AA1F-F4D103EF9305}" destId="{6D791928-C6B8-514E-8043-506F0F65E5BF}" srcOrd="8" destOrd="0" presId="urn:microsoft.com/office/officeart/2005/8/layout/cycle6"/>
    <dgm:cxn modelId="{411CC98F-5109-CD4E-AF79-A52152E5F772}" type="presParOf" srcId="{A8022C6A-389B-6F4B-AA1F-F4D103EF9305}" destId="{A2BC7E64-DD7D-5249-9327-69CE85FB58E9}" srcOrd="9" destOrd="0" presId="urn:microsoft.com/office/officeart/2005/8/layout/cycle6"/>
    <dgm:cxn modelId="{65F5485F-ABC2-8840-AAD3-3491565CC3C8}" type="presParOf" srcId="{A8022C6A-389B-6F4B-AA1F-F4D103EF9305}" destId="{F3A27C96-5661-4A48-B0AE-A509585F9391}" srcOrd="10" destOrd="0" presId="urn:microsoft.com/office/officeart/2005/8/layout/cycle6"/>
    <dgm:cxn modelId="{E50739ED-2FC2-DB41-AE1C-EDE6395BF416}" type="presParOf" srcId="{A8022C6A-389B-6F4B-AA1F-F4D103EF9305}" destId="{7BEF99C5-7B95-D147-9E22-A5A0DDF95670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BA256-EC11-6F41-9117-58F1FD413EA0}">
      <dsp:nvSpPr>
        <dsp:cNvPr id="0" name=""/>
        <dsp:cNvSpPr/>
      </dsp:nvSpPr>
      <dsp:spPr>
        <a:xfrm>
          <a:off x="1771202" y="1504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State</a:t>
          </a:r>
        </a:p>
      </dsp:txBody>
      <dsp:txXfrm>
        <a:off x="1818328" y="48630"/>
        <a:ext cx="1390955" cy="871132"/>
      </dsp:txXfrm>
    </dsp:sp>
    <dsp:sp modelId="{A5BB059B-449E-4B44-A1F2-A2236A0250E7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2347931" y="189144"/>
              </a:moveTo>
              <a:arcTo wR="1594634" hR="1594634" stAng="17891394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BDBA9-D63B-6F49-8E27-FCB7C296BCAA}">
      <dsp:nvSpPr>
        <dsp:cNvPr id="0" name=""/>
        <dsp:cNvSpPr/>
      </dsp:nvSpPr>
      <dsp:spPr>
        <a:xfrm>
          <a:off x="3365836" y="1596139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Action</a:t>
          </a:r>
        </a:p>
      </dsp:txBody>
      <dsp:txXfrm>
        <a:off x="3412962" y="1643265"/>
        <a:ext cx="1390955" cy="871132"/>
      </dsp:txXfrm>
    </dsp:sp>
    <dsp:sp modelId="{6E8ED5A5-00F7-D940-B485-6F69E604CD0D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3110749" y="2088852"/>
              </a:moveTo>
              <a:arcTo wR="1594634" hR="1594634" stAng="1083287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83A40-DAAD-DC47-B48D-3E55F28E783D}">
      <dsp:nvSpPr>
        <dsp:cNvPr id="0" name=""/>
        <dsp:cNvSpPr/>
      </dsp:nvSpPr>
      <dsp:spPr>
        <a:xfrm>
          <a:off x="1771202" y="3190773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Reward</a:t>
          </a:r>
          <a:endParaRPr lang="de-DE" sz="2400" kern="1200" dirty="0"/>
        </a:p>
      </dsp:txBody>
      <dsp:txXfrm>
        <a:off x="1818328" y="3237899"/>
        <a:ext cx="1390955" cy="871132"/>
      </dsp:txXfrm>
    </dsp:sp>
    <dsp:sp modelId="{6D791928-C6B8-514E-8043-506F0F65E5BF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841336" y="3000123"/>
              </a:moveTo>
              <a:arcTo wR="1594634" hR="1594634" stAng="7091394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C7E64-DD7D-5249-9327-69CE85FB58E9}">
      <dsp:nvSpPr>
        <dsp:cNvPr id="0" name=""/>
        <dsp:cNvSpPr/>
      </dsp:nvSpPr>
      <dsp:spPr>
        <a:xfrm>
          <a:off x="176568" y="1596139"/>
          <a:ext cx="1485207" cy="965384"/>
        </a:xfrm>
        <a:prstGeom prst="roundRect">
          <a:avLst/>
        </a:prstGeom>
        <a:solidFill>
          <a:srgbClr val="4DC1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Next State</a:t>
          </a:r>
        </a:p>
      </dsp:txBody>
      <dsp:txXfrm>
        <a:off x="223694" y="1643265"/>
        <a:ext cx="1390955" cy="871132"/>
      </dsp:txXfrm>
    </dsp:sp>
    <dsp:sp modelId="{7BEF99C5-7B95-D147-9E22-A5A0DDF95670}">
      <dsp:nvSpPr>
        <dsp:cNvPr id="0" name=""/>
        <dsp:cNvSpPr/>
      </dsp:nvSpPr>
      <dsp:spPr>
        <a:xfrm>
          <a:off x="919171" y="484197"/>
          <a:ext cx="3189268" cy="3189268"/>
        </a:xfrm>
        <a:custGeom>
          <a:avLst/>
          <a:gdLst/>
          <a:ahLst/>
          <a:cxnLst/>
          <a:rect l="0" t="0" r="0" b="0"/>
          <a:pathLst>
            <a:path>
              <a:moveTo>
                <a:pt x="78518" y="1100415"/>
              </a:moveTo>
              <a:arcTo wR="1594634" hR="1594634" stAng="11883287" swAng="26253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2C900-2BC2-6746-BC6E-80150AD5216E}" type="datetimeFigureOut">
              <a:rPr lang="de-DE" smtClean="0"/>
              <a:t>04.01.26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0E9E-2EE0-B943-BC44-3703253107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90E9E-2EE0-B943-BC44-3703253107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9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90E9E-2EE0-B943-BC44-3703253107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18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80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79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21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8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8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9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4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04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61" r:id="rId7"/>
    <p:sldLayoutId id="2147483762" r:id="rId8"/>
    <p:sldLayoutId id="2147483763" r:id="rId9"/>
    <p:sldLayoutId id="2147483764" r:id="rId10"/>
    <p:sldLayoutId id="21474837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ur.graubuenden.ch/de/uebersicht-ausflugsziele/kantonsspital-graubuend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nigge.de/news/detail/modul-v/" TargetMode="External"/><Relationship Id="rId4" Type="http://schemas.openxmlformats.org/officeDocument/2006/relationships/hyperlink" Target="https://www.linkedin.com/in/gregory-sean-carigiet/?originalSubdomain=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FF173-E9ED-623A-4ADE-5BE91C21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5F4C4-5649-0823-1DF2-DE5530B3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Deep Reinforcement Learning">
            <a:extLst>
              <a:ext uri="{FF2B5EF4-FFF2-40B4-BE49-F238E27FC236}">
                <a16:creationId xmlns:a16="http://schemas.microsoft.com/office/drawing/2014/main" id="{AAB587A9-B290-A4BC-AEF4-1B112FC5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44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035DB73-3205-CF1F-DE44-A556882A96B3}"/>
              </a:ext>
            </a:extLst>
          </p:cNvPr>
          <p:cNvSpPr txBox="1">
            <a:spLocks/>
          </p:cNvSpPr>
          <p:nvPr/>
        </p:nvSpPr>
        <p:spPr>
          <a:xfrm>
            <a:off x="456979" y="3107818"/>
            <a:ext cx="5530513" cy="2162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Reinforcement</a:t>
            </a:r>
          </a:p>
          <a:p>
            <a:r>
              <a:rPr lang="de-DE" dirty="0">
                <a:solidFill>
                  <a:srgbClr val="FFFFFF"/>
                </a:solidFill>
              </a:rPr>
              <a:t>Learning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834041E-0592-AEA9-1B8D-0D0463418642}"/>
              </a:ext>
            </a:extLst>
          </p:cNvPr>
          <p:cNvSpPr txBox="1">
            <a:spLocks/>
          </p:cNvSpPr>
          <p:nvPr/>
        </p:nvSpPr>
        <p:spPr>
          <a:xfrm>
            <a:off x="240410" y="149401"/>
            <a:ext cx="6705821" cy="47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sz="1100" dirty="0">
                <a:solidFill>
                  <a:srgbClr val="FFFFFF"/>
                </a:solidFill>
              </a:rPr>
              <a:t>FH Graubünden / Computational &amp; Data Science / Frédéric Kurbel / Januar 2026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B4077DC-AA99-FB67-7115-A72CAC89D60E}"/>
              </a:ext>
            </a:extLst>
          </p:cNvPr>
          <p:cNvSpPr txBox="1">
            <a:spLocks/>
          </p:cNvSpPr>
          <p:nvPr/>
        </p:nvSpPr>
        <p:spPr>
          <a:xfrm>
            <a:off x="456978" y="4425985"/>
            <a:ext cx="5530513" cy="1276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rgbClr val="FFFFFF"/>
                </a:solidFill>
              </a:rPr>
              <a:t>Tabular</a:t>
            </a:r>
            <a:r>
              <a:rPr lang="de-DE" dirty="0">
                <a:solidFill>
                  <a:srgbClr val="FFFFFF"/>
                </a:solidFill>
              </a:rPr>
              <a:t> Q-Learning in a </a:t>
            </a:r>
            <a:r>
              <a:rPr lang="de-DE" dirty="0" err="1">
                <a:solidFill>
                  <a:srgbClr val="FFFFFF"/>
                </a:solidFill>
              </a:rPr>
              <a:t>Discretised</a:t>
            </a:r>
            <a:r>
              <a:rPr lang="de-DE" dirty="0">
                <a:solidFill>
                  <a:srgbClr val="FFFFFF"/>
                </a:solidFill>
              </a:rPr>
              <a:t> Environment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0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2F4BF-3FCB-A35D-E8C3-48C0172B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&amp;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7A4830-95FC-5BCF-CF84-537FC1F4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Conclusion</a:t>
            </a:r>
            <a:endParaRPr lang="de-DE" b="1" dirty="0"/>
          </a:p>
          <a:p>
            <a:pPr lvl="1"/>
            <a:r>
              <a:rPr lang="de-DE" b="1" dirty="0" err="1"/>
              <a:t>Tabular</a:t>
            </a:r>
            <a:r>
              <a:rPr lang="de-DE" b="1" dirty="0"/>
              <a:t> Q-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learn</a:t>
            </a:r>
            <a:r>
              <a:rPr lang="de-DE" b="1" dirty="0"/>
              <a:t> a </a:t>
            </a:r>
            <a:r>
              <a:rPr lang="de-DE" b="1" dirty="0" err="1"/>
              <a:t>stable</a:t>
            </a:r>
            <a:r>
              <a:rPr lang="de-DE" b="1" dirty="0"/>
              <a:t> </a:t>
            </a:r>
            <a:r>
              <a:rPr lang="de-DE" b="1" dirty="0" err="1"/>
              <a:t>policy</a:t>
            </a:r>
            <a:endParaRPr lang="de-DE" b="1" dirty="0"/>
          </a:p>
          <a:p>
            <a:pPr lvl="1"/>
            <a:r>
              <a:rPr lang="de-DE" b="1" dirty="0"/>
              <a:t>Toy </a:t>
            </a:r>
            <a:r>
              <a:rPr lang="de-DE" b="1" dirty="0" err="1"/>
              <a:t>environments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effective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/>
              <a:t>tools</a:t>
            </a:r>
            <a:endParaRPr lang="de-DE" b="1" dirty="0"/>
          </a:p>
          <a:p>
            <a:r>
              <a:rPr lang="de-DE" b="1" dirty="0"/>
              <a:t>Future Work</a:t>
            </a:r>
          </a:p>
          <a:p>
            <a:pPr lvl="1"/>
            <a:r>
              <a:rPr lang="de-DE" b="1" dirty="0"/>
              <a:t>Deep Q-Networks (DQN)</a:t>
            </a:r>
          </a:p>
          <a:p>
            <a:pPr lvl="1"/>
            <a:r>
              <a:rPr lang="de-DE" b="1" dirty="0"/>
              <a:t>Pixel </a:t>
            </a:r>
            <a:r>
              <a:rPr lang="de-DE" b="1" dirty="0" err="1"/>
              <a:t>input</a:t>
            </a:r>
            <a:r>
              <a:rPr lang="de-DE" b="1" dirty="0"/>
              <a:t> </a:t>
            </a:r>
            <a:r>
              <a:rPr lang="de-DE" b="1" dirty="0" err="1"/>
              <a:t>instead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abstract</a:t>
            </a:r>
            <a:r>
              <a:rPr lang="de-DE" b="1" dirty="0"/>
              <a:t> </a:t>
            </a:r>
            <a:r>
              <a:rPr lang="de-DE" b="1" dirty="0" err="1"/>
              <a:t>state</a:t>
            </a:r>
            <a:endParaRPr lang="de-DE" b="1" dirty="0"/>
          </a:p>
          <a:p>
            <a:pPr lvl="1"/>
            <a:r>
              <a:rPr lang="de-DE" b="1" dirty="0" err="1"/>
              <a:t>Inproved</a:t>
            </a:r>
            <a:r>
              <a:rPr lang="de-DE" b="1" dirty="0"/>
              <a:t> </a:t>
            </a:r>
            <a:r>
              <a:rPr lang="de-DE" b="1" dirty="0" err="1"/>
              <a:t>reward</a:t>
            </a:r>
            <a:r>
              <a:rPr lang="de-DE" b="1" dirty="0"/>
              <a:t> </a:t>
            </a:r>
            <a:r>
              <a:rPr lang="de-DE" b="1" dirty="0" err="1"/>
              <a:t>shaping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382C6A0-AD3B-EE17-2130-C22AEFB1EDE5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32EEE0D-D237-99FD-69C6-4C05296E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FFCAC0-C65A-BBCB-52CC-86A1C353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87983F6-02DA-EE1C-EC57-9A4CF07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B281A432-7885-8B45-DB14-6B41D6AFD101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42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5660D-92D1-128C-F1B7-0D0AB417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217B04-474B-A2F3-A8DE-DA6D01BE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https://www.chur.graubuenden.ch/de/uebersicht-ausflugsziele/kantonsspital-graubuenden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https://www.linkedin.com/in/gregory-sean-carigiet/?originalSubdomain=ch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u="sng" dirty="0">
                <a:solidFill>
                  <a:schemeClr val="accent2">
                    <a:lumMod val="75000"/>
                  </a:schemeClr>
                </a:solidFill>
                <a:hlinkClick r:id="rId5"/>
              </a:rPr>
              <a:t>https://www.qnigge.de/news/detail/modul-v/</a:t>
            </a:r>
            <a:endParaRPr lang="de-DE" u="sng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u="sng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de-DE" u="sng" dirty="0" err="1">
                <a:solidFill>
                  <a:schemeClr val="accent2">
                    <a:lumMod val="75000"/>
                  </a:schemeClr>
                </a:solidFill>
              </a:rPr>
              <a:t>www.ksgr.ch</a:t>
            </a:r>
            <a:endParaRPr lang="de-DE" u="sng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F3A346-8167-9A07-80CD-A4439BA623C7}"/>
              </a:ext>
            </a:extLst>
          </p:cNvPr>
          <p:cNvSpPr/>
          <p:nvPr/>
        </p:nvSpPr>
        <p:spPr>
          <a:xfrm>
            <a:off x="11987249" y="4787498"/>
            <a:ext cx="204751" cy="20705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4643FCE-C66A-2CA5-F88D-A5B7626F186E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64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7" name="Group 1434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4348" name="Freeform: Shape 1434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49" name="Rectangle 1434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351" name="Rectangle 14350">
            <a:extLst>
              <a:ext uri="{FF2B5EF4-FFF2-40B4-BE49-F238E27FC236}">
                <a16:creationId xmlns:a16="http://schemas.microsoft.com/office/drawing/2014/main" id="{A9727012-97DE-47A6-9F25-DBDC9FEE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C4F045-6B79-C603-36ED-33FF29BB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261872"/>
            <a:ext cx="4888099" cy="2882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spc="1300"/>
              <a:t>Fragen?</a:t>
            </a:r>
          </a:p>
        </p:txBody>
      </p:sp>
      <p:sp>
        <p:nvSpPr>
          <p:cNvPr id="14353" name="Rectangle 14352">
            <a:extLst>
              <a:ext uri="{FF2B5EF4-FFF2-40B4-BE49-F238E27FC236}">
                <a16:creationId xmlns:a16="http://schemas.microsoft.com/office/drawing/2014/main" id="{6514C55F-215B-43DF-9F65-5EAD34B9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2005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36856097-3CE9-4394-80BC-4000CEAC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97388" y="-1"/>
            <a:ext cx="3671257" cy="463078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11 Tipps zur Moderation von Fragen am Ende einer Präsentation | Qnigge® GmbH">
            <a:extLst>
              <a:ext uri="{FF2B5EF4-FFF2-40B4-BE49-F238E27FC236}">
                <a16:creationId xmlns:a16="http://schemas.microsoft.com/office/drawing/2014/main" id="{34754F01-9039-5319-DC1F-22DC430D6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r="2561" b="-4"/>
          <a:stretch>
            <a:fillRect/>
          </a:stretch>
        </p:blipFill>
        <p:spPr bwMode="auto">
          <a:xfrm>
            <a:off x="6371244" y="865911"/>
            <a:ext cx="4961774" cy="5105398"/>
          </a:xfrm>
          <a:custGeom>
            <a:avLst/>
            <a:gdLst/>
            <a:ahLst/>
            <a:cxnLst/>
            <a:rect l="l" t="t" r="r" b="b"/>
            <a:pathLst>
              <a:path w="2518883" h="2860724">
                <a:moveTo>
                  <a:pt x="0" y="0"/>
                </a:moveTo>
                <a:lnTo>
                  <a:pt x="2518883" y="0"/>
                </a:lnTo>
                <a:lnTo>
                  <a:pt x="2518883" y="2860724"/>
                </a:lnTo>
                <a:lnTo>
                  <a:pt x="0" y="2860724"/>
                </a:lnTo>
                <a:close/>
              </a:path>
            </a:pathLst>
          </a:custGeom>
          <a:noFill/>
          <a:effectLst>
            <a:outerShdw dist="177800" dir="18660000" algn="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1475AA9-FEAA-06F7-F31F-02D0603DB75A}"/>
              </a:ext>
            </a:extLst>
          </p:cNvPr>
          <p:cNvSpPr/>
          <p:nvPr/>
        </p:nvSpPr>
        <p:spPr>
          <a:xfrm>
            <a:off x="35550" y="-2005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20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024122-C80E-4076-B618-426FF2225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7772-DC9D-6F1F-F1D8-B7139931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3" y="773723"/>
            <a:ext cx="5780312" cy="1397004"/>
          </a:xfrm>
        </p:spPr>
        <p:txBody>
          <a:bodyPr anchor="b">
            <a:normAutofit/>
          </a:bodyPr>
          <a:lstStyle/>
          <a:p>
            <a:r>
              <a:rPr lang="de-DE" dirty="0"/>
              <a:t>Motivation &amp;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setting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DAB2C-3574-4B22-939F-BB6C5D26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81000" cy="3664635"/>
            <a:chOff x="5006254" y="-1431285"/>
            <a:chExt cx="581000" cy="366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BD37F6-BAB4-4BBF-B3E2-4395EAB8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61025" y="-788944"/>
              <a:ext cx="526229" cy="3022294"/>
            </a:xfrm>
            <a:prstGeom prst="rect">
              <a:avLst/>
            </a:prstGeom>
            <a:blipFill dpi="0"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809A8D-5A7C-4A05-9F64-844C66FA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06254" y="-143128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E7B12-063E-0EA7-2C1D-22D788EF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2411060"/>
            <a:ext cx="5780313" cy="3756660"/>
          </a:xfrm>
        </p:spPr>
        <p:txBody>
          <a:bodyPr>
            <a:normAutofit/>
          </a:bodyPr>
          <a:lstStyle/>
          <a:p>
            <a:r>
              <a:rPr lang="de-DE" dirty="0"/>
              <a:t>Flappy Bird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Minimal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: </a:t>
            </a:r>
            <a:r>
              <a:rPr lang="de-DE" dirty="0" err="1"/>
              <a:t>flap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flap</a:t>
            </a:r>
            <a:endParaRPr lang="de-DE" dirty="0"/>
          </a:p>
          <a:p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immediate </a:t>
            </a:r>
            <a:r>
              <a:rPr lang="de-DE" dirty="0" err="1"/>
              <a:t>failure</a:t>
            </a:r>
            <a:r>
              <a:rPr lang="de-DE" dirty="0"/>
              <a:t> on </a:t>
            </a:r>
            <a:r>
              <a:rPr lang="de-DE" dirty="0" err="1"/>
              <a:t>mistakes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recovery</a:t>
            </a:r>
            <a:r>
              <a:rPr lang="de-DE" dirty="0"/>
              <a:t> after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high </a:t>
            </a:r>
            <a:r>
              <a:rPr lang="de-DE" dirty="0" err="1">
                <a:sym typeface="Wingdings" pitchFamily="2" charset="2"/>
              </a:rPr>
              <a:t>penalty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suboptimal </a:t>
            </a:r>
            <a:r>
              <a:rPr lang="de-DE" dirty="0" err="1">
                <a:sym typeface="Wingdings" pitchFamily="2" charset="2"/>
              </a:rPr>
              <a:t>actions</a:t>
            </a:r>
            <a:endParaRPr lang="de-DE" dirty="0"/>
          </a:p>
        </p:txBody>
      </p:sp>
      <p:pic>
        <p:nvPicPr>
          <p:cNvPr id="4" name="Flappy_Bird_A9099A37-E481-4329-B616-F85041DB04E7.mp4">
            <a:hlinkClick r:id="" action="ppaction://media"/>
            <a:extLst>
              <a:ext uri="{FF2B5EF4-FFF2-40B4-BE49-F238E27FC236}">
                <a16:creationId xmlns:a16="http://schemas.microsoft.com/office/drawing/2014/main" id="{6D1EEF06-A136-5479-EB84-4D16519380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1.2129" end="35102.0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9714" y="1165529"/>
            <a:ext cx="2636943" cy="45269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050D68F-3CE9-4FE6-3DFA-757CBBD68BD7}"/>
              </a:ext>
            </a:extLst>
          </p:cNvPr>
          <p:cNvSpPr/>
          <p:nvPr/>
        </p:nvSpPr>
        <p:spPr>
          <a:xfrm>
            <a:off x="10368" y="0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3399726-6C09-28E6-7190-EFB7069AF85B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00A8C37-DEBE-F2EF-689E-06B2AE83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A56CC2-0BE7-00D8-B6A5-03083183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68A1A2C-3171-5FE2-C31B-4D4F3A9F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B50F8-F764-B737-E93B-CE04C59F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8B90D-4EBF-DFC5-2165-74D471226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decision-making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observes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selects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, and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and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dirty="0" err="1"/>
              <a:t>maximizie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cumulative</a:t>
            </a:r>
            <a:r>
              <a:rPr lang="de-DE" dirty="0"/>
              <a:t> </a:t>
            </a:r>
            <a:r>
              <a:rPr lang="de-DE" dirty="0" err="1"/>
              <a:t>return</a:t>
            </a:r>
            <a:endParaRPr lang="de-DE" dirty="0"/>
          </a:p>
          <a:p>
            <a:r>
              <a:rPr lang="de-DE" dirty="0" err="1"/>
              <a:t>Formalized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(MDP)</a:t>
            </a:r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FA412462-7D87-0FA4-F6E7-36BE573AA0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364721"/>
              </p:ext>
            </p:extLst>
          </p:nvPr>
        </p:nvGraphicFramePr>
        <p:xfrm>
          <a:off x="6294438" y="2019300"/>
          <a:ext cx="5027612" cy="41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8E03A5-3F3F-77DF-8F89-D61772ECDA4B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6440798-70E1-1601-6F04-9017C9B5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F82EEBB-7136-8783-1BF5-84EC843C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CC2CD60-68D9-4EE1-CF89-B64B40CB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731A29EE-48D8-D3C8-F0C3-DC17E0AA0675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56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C024122-C80E-4076-B618-426FF2225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0F5B81-318C-15DD-5E57-1EA04A67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517" y="773723"/>
            <a:ext cx="5874874" cy="1397004"/>
          </a:xfrm>
        </p:spPr>
        <p:txBody>
          <a:bodyPr anchor="b">
            <a:normAutofit/>
          </a:bodyPr>
          <a:lstStyle/>
          <a:p>
            <a:r>
              <a:rPr lang="de-DE" dirty="0"/>
              <a:t>Environment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2050" name="Picture 2" descr="A Minimal Training Strategy to Play Flappy Bird Indefinitely with NEAT">
            <a:extLst>
              <a:ext uri="{FF2B5EF4-FFF2-40B4-BE49-F238E27FC236}">
                <a16:creationId xmlns:a16="http://schemas.microsoft.com/office/drawing/2014/main" id="{34F195B1-FCEA-478C-FC15-6101EABF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943" y="981406"/>
            <a:ext cx="3229628" cy="4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63ECE-AF30-8B89-D828-651A02F6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515" y="2411060"/>
            <a:ext cx="5874875" cy="3756660"/>
          </a:xfrm>
        </p:spPr>
        <p:txBody>
          <a:bodyPr>
            <a:normAutofit/>
          </a:bodyPr>
          <a:lstStyle/>
          <a:p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):</a:t>
            </a:r>
          </a:p>
          <a:p>
            <a:pPr lvl="1"/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gap</a:t>
            </a:r>
            <a:endParaRPr lang="de-DE" dirty="0"/>
          </a:p>
          <a:p>
            <a:pPr lvl="1"/>
            <a:r>
              <a:rPr lang="de-DE" dirty="0"/>
              <a:t>Horizontal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pipe</a:t>
            </a:r>
            <a:endParaRPr lang="de-DE" dirty="0"/>
          </a:p>
          <a:p>
            <a:pPr lvl="1"/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bird</a:t>
            </a:r>
            <a:endParaRPr lang="de-DE" dirty="0"/>
          </a:p>
          <a:p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discretised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finite </a:t>
            </a:r>
            <a:r>
              <a:rPr lang="de-DE" dirty="0" err="1"/>
              <a:t>bins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9DAB2C-3574-4B22-939F-BB6C5D26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1624062" y="3193365"/>
            <a:ext cx="581000" cy="3664635"/>
            <a:chOff x="5006254" y="-1431285"/>
            <a:chExt cx="581000" cy="3664635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96BD37F6-BAB4-4BBF-B3E2-4395EAB8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61025" y="-788944"/>
              <a:ext cx="526229" cy="3022294"/>
            </a:xfrm>
            <a:prstGeom prst="rect">
              <a:avLst/>
            </a:prstGeom>
            <a:blipFill dpi="0"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B9809A8D-5A7C-4A05-9F64-844C66FA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V="1">
              <a:off x="5006254" y="-143128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7D8EEF1-4440-274E-C2D8-FB0F63A6DE72}"/>
              </a:ext>
            </a:extLst>
          </p:cNvPr>
          <p:cNvSpPr txBox="1"/>
          <p:nvPr/>
        </p:nvSpPr>
        <p:spPr>
          <a:xfrm>
            <a:off x="990496" y="5419197"/>
            <a:ext cx="32143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Illustration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state</a:t>
            </a:r>
            <a:r>
              <a:rPr lang="de-DE" sz="800" dirty="0"/>
              <a:t> variables (Source: SB Games (2019)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8A0EB84-7E16-3009-9408-B606286D175E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8A1A3B9-A01D-1811-B66A-FA7C5965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3F1560E-10C2-6D99-2A5F-9DD48E06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5FBBE8-1CF0-4124-F4B6-0EA086CB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C6A3595A-A719-DE75-3F09-7F1F031A204F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10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2FECF-67F2-AECF-7B57-4F289F5D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64" y="481408"/>
            <a:ext cx="10458729" cy="1439818"/>
          </a:xfrm>
        </p:spPr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space</a:t>
            </a:r>
            <a:r>
              <a:rPr lang="de-DE" dirty="0"/>
              <a:t> &amp; </a:t>
            </a:r>
            <a:r>
              <a:rPr lang="de-DE" dirty="0" err="1"/>
              <a:t>reward</a:t>
            </a:r>
            <a:r>
              <a:rPr lang="de-DE" dirty="0"/>
              <a:t>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A54B0B-B407-A139-286F-ECFF7A8B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Action Space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9D176A-59BC-3FDA-D89F-3390D11140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Two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discrete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actions</a:t>
            </a:r>
            <a:endParaRPr lang="de-DE" dirty="0">
              <a:latin typeface="+mn-lt"/>
            </a:endParaRPr>
          </a:p>
          <a:p>
            <a:pPr lvl="1"/>
            <a:r>
              <a:rPr lang="de-DE" b="1" dirty="0">
                <a:latin typeface="+mn-lt"/>
              </a:rPr>
              <a:t>Action 0</a:t>
            </a:r>
            <a:r>
              <a:rPr lang="de-DE" dirty="0">
                <a:latin typeface="+mn-lt"/>
              </a:rPr>
              <a:t>: </a:t>
            </a:r>
            <a:r>
              <a:rPr lang="de-DE" dirty="0" err="1">
                <a:latin typeface="+mn-lt"/>
              </a:rPr>
              <a:t>no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flap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gravity-driven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descent</a:t>
            </a:r>
            <a:r>
              <a:rPr lang="de-DE" dirty="0">
                <a:latin typeface="+mn-lt"/>
              </a:rPr>
              <a:t>)</a:t>
            </a:r>
          </a:p>
          <a:p>
            <a:pPr lvl="1"/>
            <a:r>
              <a:rPr lang="de-DE" b="1" dirty="0">
                <a:latin typeface="+mn-lt"/>
              </a:rPr>
              <a:t>Action 1</a:t>
            </a:r>
            <a:r>
              <a:rPr lang="de-DE" dirty="0">
                <a:latin typeface="+mn-lt"/>
              </a:rPr>
              <a:t>: </a:t>
            </a:r>
            <a:r>
              <a:rPr lang="de-DE" dirty="0" err="1">
                <a:latin typeface="+mn-lt"/>
              </a:rPr>
              <a:t>flap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upward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impulse</a:t>
            </a:r>
            <a:r>
              <a:rPr lang="de-DE" dirty="0">
                <a:latin typeface="+mn-lt"/>
              </a:rPr>
              <a:t>)</a:t>
            </a:r>
          </a:p>
          <a:p>
            <a:r>
              <a:rPr lang="de-DE" dirty="0">
                <a:latin typeface="+mn-lt"/>
              </a:rPr>
              <a:t>Minimal </a:t>
            </a:r>
            <a:r>
              <a:rPr lang="de-DE" dirty="0" err="1">
                <a:latin typeface="+mn-lt"/>
              </a:rPr>
              <a:t>action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space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reduces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complexity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Forces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agent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learn</a:t>
            </a:r>
            <a:r>
              <a:rPr lang="de-DE" dirty="0">
                <a:latin typeface="+mn-lt"/>
              </a:rPr>
              <a:t> </a:t>
            </a:r>
            <a:r>
              <a:rPr lang="de-DE" i="1" dirty="0" err="1">
                <a:latin typeface="+mn-lt"/>
              </a:rPr>
              <a:t>when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act</a:t>
            </a:r>
            <a:r>
              <a:rPr lang="de-DE" dirty="0">
                <a:latin typeface="+mn-lt"/>
              </a:rPr>
              <a:t>, not </a:t>
            </a:r>
            <a:r>
              <a:rPr lang="de-DE" i="1" dirty="0" err="1">
                <a:latin typeface="+mn-lt"/>
              </a:rPr>
              <a:t>how</a:t>
            </a:r>
            <a:r>
              <a:rPr lang="de-DE" i="1" dirty="0">
                <a:latin typeface="+mn-lt"/>
              </a:rPr>
              <a:t> </a:t>
            </a:r>
            <a:r>
              <a:rPr lang="de-DE" i="1" dirty="0" err="1">
                <a:latin typeface="+mn-lt"/>
              </a:rPr>
              <a:t>much</a:t>
            </a:r>
            <a:endParaRPr lang="de-DE" i="1" dirty="0">
              <a:latin typeface="+mn-lt"/>
            </a:endParaRPr>
          </a:p>
          <a:p>
            <a:pPr marL="228600" lvl="1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25BBE7-2C9F-5ACF-D8F1-E168688D1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8057" y="1843067"/>
            <a:ext cx="4994128" cy="662007"/>
          </a:xfrm>
        </p:spPr>
        <p:txBody>
          <a:bodyPr>
            <a:normAutofit/>
          </a:bodyPr>
          <a:lstStyle/>
          <a:p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71F4A22-BC90-2B2F-69BD-51D3BD4A1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47389"/>
            <a:ext cx="4064001" cy="3684588"/>
          </a:xfrm>
        </p:spPr>
        <p:txBody>
          <a:bodyPr/>
          <a:lstStyle/>
          <a:p>
            <a:r>
              <a:rPr lang="de-DE" b="1" dirty="0">
                <a:latin typeface="+mn-lt"/>
              </a:rPr>
              <a:t>+1 </a:t>
            </a:r>
            <a:r>
              <a:rPr lang="de-DE" dirty="0" err="1">
                <a:latin typeface="+mn-lt"/>
              </a:rPr>
              <a:t>for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every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timestep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survived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-</a:t>
            </a:r>
            <a:r>
              <a:rPr lang="de-DE" b="1" dirty="0">
                <a:latin typeface="+mn-lt"/>
              </a:rPr>
              <a:t>100</a:t>
            </a:r>
            <a:r>
              <a:rPr lang="de-DE" dirty="0">
                <a:latin typeface="+mn-lt"/>
              </a:rPr>
              <a:t> on </a:t>
            </a:r>
            <a:r>
              <a:rPr lang="de-DE" dirty="0" err="1">
                <a:latin typeface="+mn-lt"/>
              </a:rPr>
              <a:t>collision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pipe</a:t>
            </a:r>
            <a:r>
              <a:rPr lang="de-DE" dirty="0">
                <a:latin typeface="+mn-lt"/>
              </a:rPr>
              <a:t>, </a:t>
            </a:r>
            <a:r>
              <a:rPr lang="de-DE" dirty="0" err="1">
                <a:latin typeface="+mn-lt"/>
              </a:rPr>
              <a:t>ground</a:t>
            </a:r>
            <a:r>
              <a:rPr lang="de-DE" dirty="0">
                <a:latin typeface="+mn-lt"/>
              </a:rPr>
              <a:t>, </a:t>
            </a:r>
            <a:r>
              <a:rPr lang="de-DE" dirty="0" err="1">
                <a:latin typeface="+mn-lt"/>
              </a:rPr>
              <a:t>ceiling</a:t>
            </a:r>
            <a:r>
              <a:rPr lang="de-DE" dirty="0">
                <a:latin typeface="+mn-lt"/>
              </a:rPr>
              <a:t>)</a:t>
            </a:r>
          </a:p>
          <a:p>
            <a:r>
              <a:rPr lang="de-DE" dirty="0" err="1">
                <a:latin typeface="+mn-lt"/>
              </a:rPr>
              <a:t>Sparse</a:t>
            </a:r>
            <a:r>
              <a:rPr lang="de-DE" dirty="0">
                <a:latin typeface="+mn-lt"/>
              </a:rPr>
              <a:t> but goal-</a:t>
            </a:r>
            <a:r>
              <a:rPr lang="de-DE" dirty="0" err="1">
                <a:latin typeface="+mn-lt"/>
              </a:rPr>
              <a:t>aligned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reward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signal</a:t>
            </a:r>
            <a:endParaRPr lang="de-DE" dirty="0">
              <a:latin typeface="+mn-lt"/>
            </a:endParaRPr>
          </a:p>
          <a:p>
            <a:r>
              <a:rPr lang="de-DE" dirty="0" err="1">
                <a:latin typeface="+mn-lt"/>
              </a:rPr>
              <a:t>Encourages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long</a:t>
            </a:r>
            <a:r>
              <a:rPr lang="de-DE" dirty="0">
                <a:latin typeface="+mn-lt"/>
              </a:rPr>
              <a:t>-term </a:t>
            </a:r>
            <a:r>
              <a:rPr lang="de-DE" dirty="0" err="1">
                <a:latin typeface="+mn-lt"/>
              </a:rPr>
              <a:t>survival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over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short</a:t>
            </a:r>
            <a:r>
              <a:rPr lang="de-DE" dirty="0">
                <a:latin typeface="+mn-lt"/>
              </a:rPr>
              <a:t>-term </a:t>
            </a:r>
            <a:r>
              <a:rPr lang="de-DE" dirty="0" err="1">
                <a:latin typeface="+mn-lt"/>
              </a:rPr>
              <a:t>gains</a:t>
            </a:r>
            <a:endParaRPr lang="de-DE" dirty="0">
              <a:latin typeface="+mn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2834BD3-E51E-5D4A-9B21-9DF150086A0F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53F6212-32BF-8413-978C-063097E8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6691CEB-4312-19E5-6131-39CC62BC6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C958112-0129-5D0A-5CC3-4E99F27B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17B0DC5-6F56-6B4D-A727-41D09C41B330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44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7E97E-F24D-E6B5-815C-2BB6F0EA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9345992" cy="1438450"/>
          </a:xfrm>
        </p:spPr>
        <p:txBody>
          <a:bodyPr/>
          <a:lstStyle/>
          <a:p>
            <a:r>
              <a:rPr lang="de-DE" dirty="0"/>
              <a:t>Q-Learning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AD144D-143E-F119-3FCE-ACDE2E85C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046151" cy="38048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latin typeface="+mn-lt"/>
              </a:rPr>
              <a:t>Core </a:t>
            </a:r>
            <a:r>
              <a:rPr lang="de-DE" b="1" dirty="0" err="1">
                <a:latin typeface="+mn-lt"/>
              </a:rPr>
              <a:t>Idea</a:t>
            </a:r>
            <a:endParaRPr lang="de-DE" b="1" dirty="0">
              <a:latin typeface="+mn-lt"/>
            </a:endParaRPr>
          </a:p>
          <a:p>
            <a:r>
              <a:rPr lang="de-DE" dirty="0" err="1">
                <a:latin typeface="+mn-lt"/>
              </a:rPr>
              <a:t>Tabular</a:t>
            </a:r>
            <a:r>
              <a:rPr lang="de-DE" dirty="0">
                <a:latin typeface="+mn-lt"/>
              </a:rPr>
              <a:t> Q-Learning  </a:t>
            </a:r>
            <a:r>
              <a:rPr lang="de-DE" dirty="0" err="1">
                <a:latin typeface="+mn-lt"/>
              </a:rPr>
              <a:t>with</a:t>
            </a:r>
            <a:r>
              <a:rPr lang="de-DE" dirty="0">
                <a:latin typeface="+mn-lt"/>
              </a:rPr>
              <a:t> a explicit </a:t>
            </a:r>
            <a:r>
              <a:rPr lang="de-DE" dirty="0" err="1">
                <a:latin typeface="+mn-lt"/>
              </a:rPr>
              <a:t>state</a:t>
            </a:r>
            <a:r>
              <a:rPr lang="de-DE" dirty="0">
                <a:latin typeface="+mn-lt"/>
              </a:rPr>
              <a:t>-action </a:t>
            </a:r>
            <a:r>
              <a:rPr lang="de-DE" dirty="0" err="1">
                <a:latin typeface="+mn-lt"/>
              </a:rPr>
              <a:t>value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table</a:t>
            </a:r>
            <a:endParaRPr lang="de-DE" dirty="0">
              <a:latin typeface="+mn-lt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>
                <a:latin typeface="+mn-lt"/>
              </a:rPr>
              <a:t>Learning </a:t>
            </a:r>
            <a:r>
              <a:rPr lang="de-DE" b="1" dirty="0" err="1">
                <a:latin typeface="+mn-lt"/>
              </a:rPr>
              <a:t>mechanism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Iterative </a:t>
            </a:r>
            <a:r>
              <a:rPr lang="de-DE" dirty="0" err="1">
                <a:latin typeface="+mn-lt"/>
              </a:rPr>
              <a:t>updates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based</a:t>
            </a:r>
            <a:r>
              <a:rPr lang="de-DE" dirty="0">
                <a:latin typeface="+mn-lt"/>
              </a:rPr>
              <a:t> on</a:t>
            </a:r>
          </a:p>
          <a:p>
            <a:pPr lvl="1"/>
            <a:r>
              <a:rPr lang="de-DE" dirty="0">
                <a:latin typeface="+mn-lt"/>
              </a:rPr>
              <a:t>Immediate </a:t>
            </a:r>
            <a:r>
              <a:rPr lang="de-DE" dirty="0" err="1">
                <a:latin typeface="+mn-lt"/>
              </a:rPr>
              <a:t>reward</a:t>
            </a:r>
            <a:endParaRPr lang="de-DE" dirty="0">
              <a:latin typeface="+mn-lt"/>
            </a:endParaRPr>
          </a:p>
          <a:p>
            <a:pPr lvl="1"/>
            <a:r>
              <a:rPr lang="de-DE" dirty="0" err="1">
                <a:latin typeface="+mn-lt"/>
              </a:rPr>
              <a:t>Estimated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future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return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Off-</a:t>
            </a:r>
            <a:r>
              <a:rPr lang="de-DE" dirty="0" err="1">
                <a:latin typeface="+mn-lt"/>
              </a:rPr>
              <a:t>policy</a:t>
            </a:r>
            <a:r>
              <a:rPr lang="de-DE" dirty="0">
                <a:latin typeface="+mn-lt"/>
              </a:rPr>
              <a:t> update </a:t>
            </a:r>
            <a:r>
              <a:rPr lang="de-DE" dirty="0" err="1">
                <a:latin typeface="+mn-lt"/>
              </a:rPr>
              <a:t>using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maximum </a:t>
            </a:r>
            <a:r>
              <a:rPr lang="de-DE" dirty="0" err="1">
                <a:latin typeface="+mn-lt"/>
              </a:rPr>
              <a:t>future</a:t>
            </a:r>
            <a:r>
              <a:rPr lang="de-DE" dirty="0">
                <a:latin typeface="+mn-lt"/>
              </a:rPr>
              <a:t> Q-</a:t>
            </a:r>
            <a:r>
              <a:rPr lang="de-DE" dirty="0" err="1">
                <a:latin typeface="+mn-lt"/>
              </a:rPr>
              <a:t>value</a:t>
            </a:r>
            <a:endParaRPr lang="de-DE" dirty="0">
              <a:latin typeface="+mn-lt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>
                <a:latin typeface="+mn-lt"/>
              </a:rPr>
              <a:t>Exploration </a:t>
            </a:r>
            <a:r>
              <a:rPr lang="de-DE" b="1" dirty="0" err="1">
                <a:latin typeface="+mn-lt"/>
              </a:rPr>
              <a:t>Strategy</a:t>
            </a:r>
            <a:endParaRPr lang="de-DE" b="1" dirty="0">
              <a:latin typeface="+mn-lt"/>
            </a:endParaRPr>
          </a:p>
          <a:p>
            <a:r>
              <a:rPr lang="el-GR" dirty="0">
                <a:latin typeface="+mn-lt"/>
              </a:rPr>
              <a:t>ε</a:t>
            </a:r>
            <a:r>
              <a:rPr lang="de-CH" dirty="0">
                <a:latin typeface="+mn-lt"/>
              </a:rPr>
              <a:t>-</a:t>
            </a:r>
            <a:r>
              <a:rPr lang="de-CH" dirty="0" err="1">
                <a:latin typeface="+mn-lt"/>
              </a:rPr>
              <a:t>greedy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policy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during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training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phase</a:t>
            </a:r>
            <a:endParaRPr lang="de-CH" dirty="0">
              <a:latin typeface="+mn-lt"/>
            </a:endParaRPr>
          </a:p>
          <a:p>
            <a:r>
              <a:rPr lang="de-CH" dirty="0">
                <a:latin typeface="+mn-lt"/>
              </a:rPr>
              <a:t>Gradual </a:t>
            </a:r>
            <a:r>
              <a:rPr lang="de-CH" dirty="0" err="1">
                <a:latin typeface="+mn-lt"/>
              </a:rPr>
              <a:t>transition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from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exploration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to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exploitation</a:t>
            </a:r>
            <a:endParaRPr lang="el-GR" dirty="0">
              <a:latin typeface="+mn-lt"/>
            </a:endParaRPr>
          </a:p>
          <a:p>
            <a:endParaRPr lang="de-DE" dirty="0">
              <a:latin typeface="+mn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956BED-F352-44DF-BCCE-80C84E4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37" y="5507270"/>
            <a:ext cx="4106165" cy="31683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EED1F42-DFD3-26EA-F89F-952A53546C08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59423C2-8D53-6A41-3FC6-04E4817F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550120D-7C9D-1716-DDC9-4F738057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D1220A8-C3D9-5E4E-E7CD-407886C3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C50E1310-DBE6-AD3E-A16E-BEDBEFE62061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E01DD-E47A-0FE5-ACC4-A5DEE6E8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&amp; </a:t>
            </a:r>
            <a:r>
              <a:rPr lang="de-DE" dirty="0" err="1"/>
              <a:t>experiments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77E45A-FDCE-A62E-2D23-24AA5E2A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Episodic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(10,000 </a:t>
            </a:r>
            <a:r>
              <a:rPr lang="de-DE" dirty="0" err="1"/>
              <a:t>episodes</a:t>
            </a:r>
            <a:r>
              <a:rPr lang="de-DE" dirty="0"/>
              <a:t>)</a:t>
            </a:r>
          </a:p>
          <a:p>
            <a:r>
              <a:rPr lang="de-DE" dirty="0"/>
              <a:t>Episode </a:t>
            </a:r>
            <a:r>
              <a:rPr lang="de-DE" dirty="0" err="1"/>
              <a:t>ends</a:t>
            </a:r>
            <a:r>
              <a:rPr lang="de-DE" dirty="0"/>
              <a:t> on </a:t>
            </a:r>
            <a:r>
              <a:rPr lang="de-DE" dirty="0" err="1"/>
              <a:t>collision</a:t>
            </a:r>
            <a:endParaRPr lang="de-DE" dirty="0"/>
          </a:p>
          <a:p>
            <a:r>
              <a:rPr lang="de-DE" dirty="0" err="1"/>
              <a:t>Rewards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per </a:t>
            </a:r>
            <a:r>
              <a:rPr lang="de-DE" dirty="0" err="1"/>
              <a:t>episode</a:t>
            </a:r>
            <a:endParaRPr lang="de-DE" dirty="0"/>
          </a:p>
          <a:p>
            <a:r>
              <a:rPr lang="de-DE" dirty="0"/>
              <a:t>Additional </a:t>
            </a:r>
            <a:r>
              <a:rPr lang="de-DE" dirty="0" err="1"/>
              <a:t>ablations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Learning rate </a:t>
            </a:r>
            <a:r>
              <a:rPr lang="el-GR" dirty="0"/>
              <a:t>α</a:t>
            </a:r>
          </a:p>
          <a:p>
            <a:pPr lvl="1"/>
            <a:r>
              <a:rPr lang="el-GR" dirty="0"/>
              <a:t>ε-</a:t>
            </a:r>
            <a:r>
              <a:rPr lang="de-CH" dirty="0" err="1"/>
              <a:t>decay</a:t>
            </a:r>
            <a:endParaRPr lang="de-CH" dirty="0"/>
          </a:p>
          <a:p>
            <a:pPr lvl="1"/>
            <a:r>
              <a:rPr lang="de-CH" dirty="0" err="1"/>
              <a:t>discount</a:t>
            </a:r>
            <a:r>
              <a:rPr lang="de-CH" dirty="0"/>
              <a:t>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el-GR" dirty="0"/>
              <a:t>γ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A1D553-857F-11B9-E559-C5BD36FD6AC4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E2E25BC-AC4F-0A2F-B7FA-D58C45F1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CCB0A3B-990A-9796-8159-986CB880C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9F45626-DB1B-C978-BB4D-764D5A60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487A2F6E-EB2E-FFCB-CB56-0447C88DD68D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49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D6D29B-CE0F-43B0-AD58-007C16D88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22773B-3851-B467-2AC3-D7248B49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365124"/>
            <a:ext cx="10278577" cy="1325563"/>
          </a:xfrm>
        </p:spPr>
        <p:txBody>
          <a:bodyPr>
            <a:normAutofit/>
          </a:bodyPr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BE796-9648-4A96-8E5C-7FDB123C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985391" y="-2005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A2B2F1-F540-0425-24B2-FAEE9FF8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1" y="2019300"/>
            <a:ext cx="5318249" cy="354993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3101A-EA40-7735-B755-C34D3028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86609"/>
            <a:ext cx="4988119" cy="3923742"/>
          </a:xfrm>
        </p:spPr>
        <p:txBody>
          <a:bodyPr>
            <a:normAutofit/>
          </a:bodyPr>
          <a:lstStyle/>
          <a:p>
            <a:r>
              <a:rPr lang="de-DE" dirty="0"/>
              <a:t>Strong </a:t>
            </a:r>
            <a:r>
              <a:rPr lang="de-DE" dirty="0" err="1"/>
              <a:t>improvement</a:t>
            </a:r>
            <a:r>
              <a:rPr lang="de-DE" dirty="0"/>
              <a:t> in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variance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  <a:p>
            <a:r>
              <a:rPr lang="de-DE" dirty="0" err="1"/>
              <a:t>Convergence</a:t>
            </a:r>
            <a:r>
              <a:rPr lang="de-DE" dirty="0"/>
              <a:t> after </a:t>
            </a:r>
            <a:r>
              <a:rPr lang="de-CH" dirty="0"/>
              <a:t>~2,000-3,000 </a:t>
            </a:r>
            <a:r>
              <a:rPr lang="de-CH" dirty="0" err="1"/>
              <a:t>episodes</a:t>
            </a:r>
            <a:endParaRPr lang="de-CH" dirty="0"/>
          </a:p>
          <a:p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long</a:t>
            </a:r>
            <a:r>
              <a:rPr lang="de-CH" dirty="0"/>
              <a:t>-term </a:t>
            </a:r>
            <a:r>
              <a:rPr lang="de-CH" dirty="0" err="1"/>
              <a:t>behaviour</a:t>
            </a:r>
            <a:endParaRPr lang="de-CH" dirty="0"/>
          </a:p>
          <a:p>
            <a:endParaRPr lang="de-D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440BF0-CCE6-42AA-8970-78523D4C1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619770" y="373807"/>
            <a:ext cx="526228" cy="2930667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6F1A91C-E3A0-F08C-3E02-CD18401AC5C0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878EF7D-239D-34FD-C910-ED99914B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F4586A3-3E41-92E7-09AB-6B4BDC13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F622C2D-3C91-2492-4C44-5A0FF9C7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7BEC0CC-812D-F66C-DC14-3EB5361E8108}"/>
              </a:ext>
            </a:extLst>
          </p:cNvPr>
          <p:cNvSpPr/>
          <p:nvPr/>
        </p:nvSpPr>
        <p:spPr>
          <a:xfrm>
            <a:off x="11940988" y="0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88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2EAD7-40DC-E180-DBBE-89FA7344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Discussions</a:t>
            </a:r>
            <a:r>
              <a:rPr lang="de-DE" dirty="0"/>
              <a:t> &amp;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9B3FC3-58BE-33CB-807C-FDF4A5B140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Discretisation</a:t>
            </a:r>
            <a:r>
              <a:rPr lang="de-DE" dirty="0"/>
              <a:t> loses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dirty="0"/>
              <a:t>Q-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/>
              <a:t>Environment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determininstic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C65812-28BE-6A7E-6CE7-F72BFF369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536397-2683-60FF-D393-210F9CBB0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52FE8-D812-6930-67B8-432226C9C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Simple RL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6982603-5FCE-EF9B-4BE1-3EDD880F1871}"/>
              </a:ext>
            </a:extLst>
          </p:cNvPr>
          <p:cNvGrpSpPr/>
          <p:nvPr/>
        </p:nvGrpSpPr>
        <p:grpSpPr>
          <a:xfrm>
            <a:off x="0" y="6461784"/>
            <a:ext cx="12192000" cy="396216"/>
            <a:chOff x="-24295" y="6489700"/>
            <a:chExt cx="12573000" cy="3683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900239B-7D42-EA0D-A27E-E53DC426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295" y="6489700"/>
              <a:ext cx="4191000" cy="3683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6DD9AF5-C692-3E81-91A2-DBCCA879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705" y="6489700"/>
              <a:ext cx="4191000" cy="3683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FE2C470-E5EE-30F6-DC49-F07585E3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7705" y="6489700"/>
              <a:ext cx="4191000" cy="368300"/>
            </a:xfrm>
            <a:prstGeom prst="rect">
              <a:avLst/>
            </a:prstGeom>
          </p:spPr>
        </p:pic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11784A94-727D-CED9-6769-26181D7585AC}"/>
              </a:ext>
            </a:extLst>
          </p:cNvPr>
          <p:cNvSpPr/>
          <p:nvPr/>
        </p:nvSpPr>
        <p:spPr>
          <a:xfrm>
            <a:off x="11940988" y="4790209"/>
            <a:ext cx="251012" cy="2067791"/>
          </a:xfrm>
          <a:prstGeom prst="rect">
            <a:avLst/>
          </a:prstGeom>
          <a:solidFill>
            <a:srgbClr val="4DC1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103666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</Words>
  <Application>Microsoft Macintosh PowerPoint</Application>
  <PresentationFormat>Breitbild</PresentationFormat>
  <Paragraphs>86</Paragraphs>
  <Slides>12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Wingdings</vt:lpstr>
      <vt:lpstr>VeniceBeachVTI</vt:lpstr>
      <vt:lpstr>PowerPoint-Präsentation</vt:lpstr>
      <vt:lpstr>Motivation &amp; problem setting</vt:lpstr>
      <vt:lpstr>Reinforcement learning setup</vt:lpstr>
      <vt:lpstr>Environment model</vt:lpstr>
      <vt:lpstr>Action space &amp; reward design</vt:lpstr>
      <vt:lpstr>Q-Learning algorithm</vt:lpstr>
      <vt:lpstr>Training &amp; experiments</vt:lpstr>
      <vt:lpstr>Learning curve</vt:lpstr>
      <vt:lpstr>Discussions &amp; limitations</vt:lpstr>
      <vt:lpstr>Conclusion &amp; future work</vt:lpstr>
      <vt:lpstr>Referenzen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Frederic Kurbel</dc:creator>
  <cp:lastModifiedBy>Frederic Kurbel</cp:lastModifiedBy>
  <cp:revision>10</cp:revision>
  <dcterms:created xsi:type="dcterms:W3CDTF">2025-11-26T11:50:37Z</dcterms:created>
  <dcterms:modified xsi:type="dcterms:W3CDTF">2026-01-04T16:50:30Z</dcterms:modified>
</cp:coreProperties>
</file>